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445542-E4BE-43E5-B64F-EBCD30E2D9B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40F5A-4B90-48C0-984E-73FC562627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FFFF00"/>
                </a:solidFill>
              </a:rPr>
              <a:t>Дж.Роттер </a:t>
            </a:r>
            <a:r>
              <a:rPr lang="ru-RU" dirty="0" smtClean="0">
                <a:solidFill>
                  <a:srgbClr val="FFFF00"/>
                </a:solidFill>
              </a:rPr>
              <a:t>и его теория социального научения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1.Статус признания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935480"/>
            <a:ext cx="3754760" cy="4445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Это понятие относится к нашей потребности чувствовать себя компетентным в широком спектре областей деятельности, таких как школа, работа, физическая культура или общественная деятельность.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http://novoaltaysk.online/wp-content/uploads/2016/03/%D0%9F%D1%80%D0%B8%D0%B7%D0%BD%D0%B0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5"/>
            <a:ext cx="4824536" cy="361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2.Защита-зависимость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321496"/>
            <a:ext cx="4032448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Это понятие включает в себя потребность, чтобы кто-то защитил нас от неприятностей и помог достичь значимых целей.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medapteka.net/wp-content/uploads/2015/12/rozeola-temperatura-bez-simptom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19401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3.Доминирование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935480"/>
            <a:ext cx="3826768" cy="4301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Это понятие включает в себя потребность влиять на жизнь других людей и иметь возможность организовывать последствия на основе такого контроля.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webrepetitor.org/stress_intervie_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942627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4.Независимость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935480"/>
            <a:ext cx="3826768" cy="4373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Это понятие относится к нашей потребности принимать самостоятельные решения и достигать цели без помощи других.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http://nationalmortgageprofessional.com/sites/default/files/ThinkstockPhotos-490316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64772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5.Любовь и привязанность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564904"/>
            <a:ext cx="3744416" cy="23576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Это понятие включает в себя потребность, чтобы вас принимали и любили другие люди.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beautyjunky.ru/wp-content/uploads/2015/09/couple3.jpg"/>
          <p:cNvPicPr>
            <a:picLocks noChangeAspect="1" noChangeArrowheads="1"/>
          </p:cNvPicPr>
          <p:nvPr/>
        </p:nvPicPr>
        <p:blipFill>
          <a:blip r:embed="rId2" cstate="print"/>
          <a:srcRect r="15365"/>
          <a:stretch>
            <a:fillRect/>
          </a:stretch>
        </p:blipFill>
        <p:spPr bwMode="auto">
          <a:xfrm>
            <a:off x="251520" y="2204864"/>
            <a:ext cx="468052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6.Физический комфорт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935480"/>
            <a:ext cx="3970784" cy="4445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Эта последняя категория включает в себя удовлетворение, связанное с физической безопасностью, хорошим здоровьем и свободой от боли.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://img1.liveinternet.ru/images/attach/c/9/107/236/107236711_5YogaPosesClearing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Компоненты потребности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445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Роттер</a:t>
            </a:r>
            <a:r>
              <a:rPr lang="ru-RU" dirty="0" smtClean="0"/>
              <a:t> предполагает, что каждая категория потребностей состоит из трех основных компонентов: потенциал потребности, ценность потребности и свобода деятельности</a:t>
            </a:r>
            <a:endParaRPr lang="ru-RU" dirty="0"/>
          </a:p>
        </p:txBody>
      </p:sp>
      <p:pic>
        <p:nvPicPr>
          <p:cNvPr id="5122" name="Picture 2" descr="http://www.letsgodigital.org/images/artikelen/6/canon-multifunction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08902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Потенциал потребности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73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Потенциал потребности относится к вероятности того, что данное поведение приведет к удовлетворению определенной категории потребностей, такой как любовь и привязанность.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predskazat-sudbu.ru/uploads/posts/2015-12/kak-muzhchiny-otnosyatsya-ko-dnyu-valentina-opros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973" y="3068960"/>
            <a:ext cx="507402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Ценность потребности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24944"/>
            <a:ext cx="4042792" cy="2285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Понятие ценности потребности определяется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Роттером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как средняя ценность набора подкреплений.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://vestnikk.ru/uploads/posts/2013-04/1366347113_0_302f5_9cb401e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994964" cy="498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Свобода деятельности и минимальная цель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5178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Роттеровская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концепция свободы деятельности относится к ожиданию человека, что определенное поведение приведет к подкреплениям, связанным с одной из шести категорий потребностей.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yavis.ru/wp-content/uploads/2015/02/kak-ostanovit-negativnye-emocii-mysli-i-dejstviy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96952"/>
            <a:ext cx="448751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atafrik.com/media/k2/items/cache/31a4faa1393284941a0a77ff3faf2c1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364523" cy="599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5761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Джулиан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Роттер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738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  </a:t>
            </a:r>
            <a:r>
              <a:rPr lang="ru-RU" sz="3800" dirty="0" smtClean="0">
                <a:latin typeface="Comic Sans MS" pitchFamily="66" charset="0"/>
              </a:rPr>
              <a:t>Родился 22 октября 1916 года, в Нью-Йорке, третьим, младшим сыном в семье еврейских эмигрантов. Вплоть до Великой депрессии семья </a:t>
            </a:r>
            <a:r>
              <a:rPr lang="ru-RU" sz="3800" dirty="0" err="1" smtClean="0">
                <a:latin typeface="Comic Sans MS" pitchFamily="66" charset="0"/>
              </a:rPr>
              <a:t>Роттеров</a:t>
            </a:r>
            <a:r>
              <a:rPr lang="ru-RU" sz="3800" dirty="0" smtClean="0">
                <a:latin typeface="Comic Sans MS" pitchFamily="66" charset="0"/>
              </a:rPr>
              <a:t> принадлежала ко вполне благополучному среднему классу, отец будущего теоретика занимался оптовой торговлей канцелярскими принадлежностями. Затем, однако, им пришлось перенести все тяготы безработицы и жизни на социальные пособия. В 1937 году </a:t>
            </a:r>
            <a:r>
              <a:rPr lang="ru-RU" sz="3800" dirty="0" err="1" smtClean="0">
                <a:latin typeface="Comic Sans MS" pitchFamily="66" charset="0"/>
              </a:rPr>
              <a:t>Роттер</a:t>
            </a:r>
            <a:r>
              <a:rPr lang="ru-RU" sz="3800" dirty="0" smtClean="0">
                <a:latin typeface="Comic Sans MS" pitchFamily="66" charset="0"/>
              </a:rPr>
              <a:t> закончил Бруклинский колледж, прослушав там больше курсов по психологии, чем по химии, и, чтобы закончить психологическое образование, поступил в университет штата Айова, где в 1938 году получил степень магистра. </a:t>
            </a:r>
            <a:endParaRPr lang="ru-RU" sz="3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Общая формула прогноза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614289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Потенциал потребности =</a:t>
            </a:r>
          </a:p>
          <a:p>
            <a:pPr algn="ctr"/>
            <a:endParaRPr lang="ru-RU" sz="36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r>
              <a:rPr lang="ru-RU" sz="36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</a:t>
            </a:r>
            <a: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вобода деятельности</a:t>
            </a:r>
            <a:b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+</a:t>
            </a:r>
            <a:b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ценность потребности</a:t>
            </a:r>
            <a:endParaRPr lang="ru-RU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</a:rPr>
              <a:t>Интернальный</a:t>
            </a:r>
            <a:r>
              <a:rPr lang="ru-RU" dirty="0" smtClean="0">
                <a:solidFill>
                  <a:srgbClr val="FFC000"/>
                </a:solidFill>
              </a:rPr>
              <a:t> и </a:t>
            </a:r>
            <a:r>
              <a:rPr lang="ru-RU" dirty="0" err="1" smtClean="0">
                <a:solidFill>
                  <a:srgbClr val="FFC000"/>
                </a:solidFill>
              </a:rPr>
              <a:t>экстернальный</a:t>
            </a:r>
            <a:r>
              <a:rPr lang="ru-RU" dirty="0" smtClean="0">
                <a:solidFill>
                  <a:srgbClr val="FFC000"/>
                </a:solidFill>
              </a:rPr>
              <a:t> локус контроля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clockchok.ru/wp-content/uploads/2015/09/locus-of-control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Характеристики </a:t>
            </a:r>
            <a:r>
              <a:rPr lang="ru-RU" dirty="0" err="1" smtClean="0">
                <a:solidFill>
                  <a:srgbClr val="FFC000"/>
                </a:solidFill>
              </a:rPr>
              <a:t>экстерналов</a:t>
            </a:r>
            <a:r>
              <a:rPr lang="ru-RU" dirty="0" smtClean="0">
                <a:solidFill>
                  <a:srgbClr val="FFC000"/>
                </a:solidFill>
              </a:rPr>
              <a:t> и </a:t>
            </a:r>
            <a:r>
              <a:rPr lang="ru-RU" dirty="0" err="1" smtClean="0">
                <a:solidFill>
                  <a:srgbClr val="FFC000"/>
                </a:solidFill>
              </a:rPr>
              <a:t>интерналов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Picture 2" descr="http://www.psiholocator.com/images/1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076" y="2060848"/>
            <a:ext cx="6206260" cy="444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ifr.ru/data/gifs/7/2/f/72ff5912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9424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Теория социального </a:t>
            </a:r>
            <a:r>
              <a:rPr lang="ru-RU" dirty="0" err="1" smtClean="0">
                <a:solidFill>
                  <a:srgbClr val="FFC000"/>
                </a:solidFill>
              </a:rPr>
              <a:t>научения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8434" name="Picture 2" descr="http://www.psychologos.ru/images/1/18/Podrazhanie_vzrosl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47625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03232" cy="1997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В центре внимания теории социального </a:t>
            </a:r>
            <a:r>
              <a:rPr lang="ru-RU" sz="2400" dirty="0" err="1" smtClean="0"/>
              <a:t>научения</a:t>
            </a:r>
            <a:r>
              <a:rPr lang="ru-RU" sz="2400" dirty="0" smtClean="0"/>
              <a:t> </a:t>
            </a:r>
            <a:r>
              <a:rPr lang="ru-RU" sz="2400" dirty="0" err="1" smtClean="0"/>
              <a:t>Роттера</a:t>
            </a:r>
            <a:r>
              <a:rPr lang="ru-RU" sz="2400" dirty="0" smtClean="0"/>
              <a:t> лежит прогноз поведения человека в сложных ситуациях. </a:t>
            </a:r>
            <a:r>
              <a:rPr lang="ru-RU" sz="2400" dirty="0" err="1" smtClean="0"/>
              <a:t>Роттер</a:t>
            </a:r>
            <a:r>
              <a:rPr lang="ru-RU" sz="2400" dirty="0" smtClean="0"/>
              <a:t> полагает, что нужно тщательно проанализировать взаимодействие четырех переменных. Эти переменные включают в себя потенциал поведения, ожидание, ценность подкрепления и психологическую ситуацию.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</a:t>
            </a:r>
            <a:r>
              <a:rPr lang="ru-RU" sz="6000" dirty="0" smtClean="0">
                <a:solidFill>
                  <a:srgbClr val="FFC000"/>
                </a:solidFill>
              </a:rPr>
              <a:t>Потенциал поведения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4474840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Роттер</a:t>
            </a:r>
            <a:r>
              <a:rPr lang="ru-RU" dirty="0" smtClean="0"/>
              <a:t> утверждает, что ключ к предсказанию того, что человек будет делать в данной ситуации, лежит в понимании потенциала поведения. Под этим термином понимается вероятность данного поведения, "встречающегося в какой-то ситуации или ситуациях в связи с каким-то одним подкреплением или подкреплениями" </a:t>
            </a:r>
            <a:endParaRPr lang="ru-RU" dirty="0"/>
          </a:p>
        </p:txBody>
      </p:sp>
      <p:pic>
        <p:nvPicPr>
          <p:cNvPr id="17410" name="Picture 2" descr="http://freeppt4u.com/u/storage/ppt_5621/85dd-138653656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            Ожидание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16832"/>
            <a:ext cx="4114800" cy="4407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 </a:t>
            </a:r>
            <a:r>
              <a:rPr lang="ru-RU" dirty="0" err="1" smtClean="0"/>
              <a:t>Роттеру</a:t>
            </a:r>
            <a:r>
              <a:rPr lang="ru-RU" dirty="0" smtClean="0"/>
              <a:t>, ожидание относится к субъективной вероятности того, что определенное подкрепление будет иметь место в результате специфического поведения.</a:t>
            </a:r>
            <a:endParaRPr lang="ru-RU" dirty="0"/>
          </a:p>
        </p:txBody>
      </p:sp>
      <p:pic>
        <p:nvPicPr>
          <p:cNvPr id="16386" name="Picture 2" descr="http://rkg.at.ua/_pu/2/45703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Ценность подкрепления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589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Роттер</a:t>
            </a:r>
            <a:r>
              <a:rPr lang="ru-RU" dirty="0" smtClean="0"/>
              <a:t> определяет ценность подкрепления как степень, с которой мы при равной вероятности получения предпочитаем одно подкрепление другому. </a:t>
            </a:r>
            <a:endParaRPr lang="ru-RU" dirty="0"/>
          </a:p>
        </p:txBody>
      </p:sp>
      <p:pic>
        <p:nvPicPr>
          <p:cNvPr id="15362" name="Picture 2" descr="http://techcapfx.ru/wp-content/uploads/2016/04/%D0%B2%D1%8B%D0%B1%D0%BE%D1%80-%D1%84%D0%BE%D1%80%D0%B5%D0%BA%D1%81-%D0%B1%D1%80%D0%BE%D0%BA%D0%B5%D1%80%D0%B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4464496" cy="33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5400" dirty="0" smtClean="0">
                <a:solidFill>
                  <a:srgbClr val="FFC000"/>
                </a:solidFill>
              </a:rPr>
              <a:t> Психологическая ситуация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7056784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Роттер</a:t>
            </a:r>
            <a:r>
              <a:rPr lang="ru-RU" dirty="0" smtClean="0"/>
              <a:t> утверждает, что социальные ситуации таковы, какими их представляет наблюдатель.</a:t>
            </a:r>
            <a:endParaRPr lang="ru-RU" dirty="0"/>
          </a:p>
        </p:txBody>
      </p:sp>
      <p:pic>
        <p:nvPicPr>
          <p:cNvPr id="14338" name="Picture 2" descr="http://bogushtime.com/sites/default/files/old/media/news/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7937952" cy="332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C000"/>
                </a:solidFill>
              </a:rPr>
              <a:t>Основная формула прогноза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                  поведения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8456" y="2060848"/>
            <a:ext cx="56446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Потенциал поведения =</a:t>
            </a:r>
            <a:endParaRPr lang="ru-RU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9137" y="2967335"/>
            <a:ext cx="5725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</a:t>
            </a:r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жидание</a:t>
            </a:r>
            <a:b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+</a:t>
            </a:r>
            <a:b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ценность подкрепления</a:t>
            </a:r>
            <a:endParaRPr lang="ru-RU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b4udzhomj8jkw9nl6vf6wea0fsiorcit.cdn-freehost.com.ua/wp-content/uploads/2015/08/%D0%BF%D0%BE%D1%82%D1%80%D0%B5%D0%B1%D0%BD%D0%BE%D1%81%D1%82%D0%B8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773" y="2060848"/>
            <a:ext cx="4869227" cy="36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Потребности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4978896" cy="4922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Концептуально потребность можно описать как набор различных типов поведения, которые схожим образом приобретают те же или подобные наборы подкреплений. </a:t>
            </a:r>
            <a:r>
              <a:rPr lang="ru-RU" dirty="0" err="1" smtClean="0"/>
              <a:t>Роттер</a:t>
            </a:r>
            <a:r>
              <a:rPr lang="ru-RU" dirty="0" smtClean="0"/>
              <a:t> рассматривает следующие шесть категорий потребностей, применимых к прогнозу поведения человека.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8">
      <a:dk1>
        <a:srgbClr val="7030A0"/>
      </a:dk1>
      <a:lt1>
        <a:srgbClr val="CEF2EC"/>
      </a:lt1>
      <a:dk2>
        <a:srgbClr val="04617B"/>
      </a:dk2>
      <a:lt2>
        <a:srgbClr val="DBF5F9"/>
      </a:lt2>
      <a:accent1>
        <a:srgbClr val="5DF0F6"/>
      </a:accent1>
      <a:accent2>
        <a:srgbClr val="94F6DB"/>
      </a:accent2>
      <a:accent3>
        <a:srgbClr val="90C6F6"/>
      </a:accent3>
      <a:accent4>
        <a:srgbClr val="10CF9B"/>
      </a:accent4>
      <a:accent5>
        <a:srgbClr val="FF0000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67A861-2834-4450-8774-F3F6F13C1F04}"/>
</file>

<file path=customXml/itemProps2.xml><?xml version="1.0" encoding="utf-8"?>
<ds:datastoreItem xmlns:ds="http://schemas.openxmlformats.org/officeDocument/2006/customXml" ds:itemID="{1FC3D498-35EB-4460-BAFF-EC864E9C5E7D}"/>
</file>

<file path=customXml/itemProps3.xml><?xml version="1.0" encoding="utf-8"?>
<ds:datastoreItem xmlns:ds="http://schemas.openxmlformats.org/officeDocument/2006/customXml" ds:itemID="{3A91D600-CAFB-45A5-9EC8-D0ACCBF2376C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554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Дж.Роттер и его теория социального научения</vt:lpstr>
      <vt:lpstr>Слайд 2</vt:lpstr>
      <vt:lpstr>Теория социального научения</vt:lpstr>
      <vt:lpstr>     Потенциал поведения</vt:lpstr>
      <vt:lpstr>                 Ожидание</vt:lpstr>
      <vt:lpstr>Ценность подкрепления</vt:lpstr>
      <vt:lpstr> Психологическая ситуация</vt:lpstr>
      <vt:lpstr>   Основная формула прогноза                     поведения</vt:lpstr>
      <vt:lpstr>Потребности</vt:lpstr>
      <vt:lpstr>1.Статус признания</vt:lpstr>
      <vt:lpstr>2.Защита-зависимость</vt:lpstr>
      <vt:lpstr>3.Доминирование</vt:lpstr>
      <vt:lpstr>4.Независимость</vt:lpstr>
      <vt:lpstr>5.Любовь и привязанность</vt:lpstr>
      <vt:lpstr>6.Физический комфорт</vt:lpstr>
      <vt:lpstr>Компоненты потребности</vt:lpstr>
      <vt:lpstr>Потенциал потребности</vt:lpstr>
      <vt:lpstr>Ценность потребности</vt:lpstr>
      <vt:lpstr>Свобода деятельности и минимальная цель</vt:lpstr>
      <vt:lpstr>Общая формула прогноза</vt:lpstr>
      <vt:lpstr>Интернальный и экстернальный локус контроля </vt:lpstr>
      <vt:lpstr>Характеристики экстерналов и интерналов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Image&amp;Matros ®</cp:lastModifiedBy>
  <cp:revision>12</cp:revision>
  <dcterms:created xsi:type="dcterms:W3CDTF">2016-10-05T17:41:04Z</dcterms:created>
  <dcterms:modified xsi:type="dcterms:W3CDTF">2016-12-19T07:20:39Z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